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1" r:id="rId4"/>
  </p:sldMasterIdLst>
  <p:notesMasterIdLst>
    <p:notesMasterId r:id="rId19"/>
  </p:notesMasterIdLst>
  <p:handoutMasterIdLst>
    <p:handoutMasterId r:id="rId20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47" r:id="rId11"/>
    <p:sldId id="348" r:id="rId12"/>
    <p:sldId id="349" r:id="rId13"/>
    <p:sldId id="350" r:id="rId14"/>
    <p:sldId id="351" r:id="rId15"/>
    <p:sldId id="357" r:id="rId16"/>
    <p:sldId id="358" r:id="rId17"/>
    <p:sldId id="35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4A536-CAC6-426B-9811-6C46A2694A12}" v="52" dt="2025-09-30T06:05:1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67773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4208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454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85859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0959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79311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08774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9783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7146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04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0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8681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7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68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19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14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54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27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3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95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09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5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515258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7026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7284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72047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644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39490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3913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76A1E6-A6DA-406F-ABB2-C1BDDE6A08F8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4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  <p:sldLayoutId id="2147484079" r:id="rId18"/>
    <p:sldLayoutId id="2147484080" r:id="rId19"/>
    <p:sldLayoutId id="2147484081" r:id="rId20"/>
    <p:sldLayoutId id="2147484082" r:id="rId21"/>
    <p:sldLayoutId id="2147484083" r:id="rId22"/>
    <p:sldLayoutId id="2147484084" r:id="rId23"/>
    <p:sldLayoutId id="2147484085" r:id="rId24"/>
    <p:sldLayoutId id="2147484086" r:id="rId25"/>
    <p:sldLayoutId id="2147484087" r:id="rId26"/>
    <p:sldLayoutId id="2147484088" r:id="rId27"/>
    <p:sldLayoutId id="2147484089" r:id="rId28"/>
    <p:sldLayoutId id="2147484090" r:id="rId29"/>
    <p:sldLayoutId id="2147483683" r:id="rId3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68824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012726"/>
            <a:ext cx="6558491" cy="2630858"/>
          </a:xfrm>
        </p:spPr>
        <p:txBody>
          <a:bodyPr/>
          <a:lstStyle/>
          <a:p>
            <a:r>
              <a:rPr lang="en-US" b="1" dirty="0"/>
              <a:t>   Project Title: CI/CD - DevOps</a:t>
            </a:r>
            <a:br>
              <a:rPr lang="en-US" dirty="0"/>
            </a:br>
            <a:r>
              <a:rPr lang="en-US" sz="1800" b="1" dirty="0"/>
              <a:t>Duration</a:t>
            </a:r>
            <a:r>
              <a:rPr lang="en-US" sz="1800" dirty="0"/>
              <a:t>: 01/09/2025 –  30/09/2025</a:t>
            </a:r>
            <a:br>
              <a:rPr lang="en-US" sz="1800" dirty="0"/>
            </a:br>
            <a:r>
              <a:rPr lang="en-US" sz="1800" b="1" dirty="0"/>
              <a:t>              Organization</a:t>
            </a:r>
            <a:r>
              <a:rPr lang="en-US" sz="1800" dirty="0"/>
              <a:t>: Sunbeam Institute Of Information Technology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 Submitted by</a:t>
            </a:r>
            <a:r>
              <a:rPr lang="en-US" dirty="0"/>
              <a:t>: Neha Sanjay Kumbharde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89240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B1B7B8-58F5-32F7-2EFF-BBC7DD2C17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4735" y="2566219"/>
            <a:ext cx="10462113" cy="359683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CI (GitHub Actions):</a:t>
            </a:r>
            <a:endParaRPr lang="en-US" dirty="0"/>
          </a:p>
          <a:p>
            <a:r>
              <a:rPr lang="en-US" dirty="0"/>
              <a:t>On push to main branch, build Docker image, run tests, push image to registry (Docker Hub, GitHub Container Registry)</a:t>
            </a:r>
          </a:p>
          <a:p>
            <a:r>
              <a:rPr lang="en-US" dirty="0"/>
              <a:t>Sample workflow steps: checkout, setup-python, build, push</a:t>
            </a:r>
          </a:p>
          <a:p>
            <a:r>
              <a:rPr lang="en-US" b="1" dirty="0"/>
              <a:t>CD (</a:t>
            </a:r>
            <a:r>
              <a:rPr lang="en-US" b="1" dirty="0" err="1"/>
              <a:t>ArgoCD</a:t>
            </a:r>
            <a:r>
              <a:rPr lang="en-US" b="1" dirty="0"/>
              <a:t>):</a:t>
            </a:r>
            <a:endParaRPr lang="en-US" dirty="0"/>
          </a:p>
          <a:p>
            <a:r>
              <a:rPr lang="en-US" dirty="0"/>
              <a:t>Point </a:t>
            </a:r>
            <a:r>
              <a:rPr lang="en-US" dirty="0" err="1"/>
              <a:t>ArgoCD</a:t>
            </a:r>
            <a:r>
              <a:rPr lang="en-US" dirty="0"/>
              <a:t> to a Git repo that contains your Kubernetes manifests / Helm chart</a:t>
            </a:r>
          </a:p>
          <a:p>
            <a:r>
              <a:rPr lang="en-US" dirty="0" err="1"/>
              <a:t>ArgoCD</a:t>
            </a:r>
            <a:r>
              <a:rPr lang="en-US" dirty="0"/>
              <a:t> automatically syncs changes to the cluster</a:t>
            </a:r>
          </a:p>
          <a:p>
            <a:r>
              <a:rPr lang="en-US" b="1" dirty="0"/>
              <a:t>Helm Charts:</a:t>
            </a:r>
            <a:endParaRPr lang="en-US" dirty="0"/>
          </a:p>
          <a:p>
            <a:r>
              <a:rPr lang="en-US" dirty="0"/>
              <a:t>Directory structure: </a:t>
            </a:r>
            <a:r>
              <a:rPr lang="en-US" dirty="0" err="1"/>
              <a:t>Chart.yaml</a:t>
            </a:r>
            <a:r>
              <a:rPr lang="en-US" dirty="0"/>
              <a:t>, </a:t>
            </a:r>
            <a:r>
              <a:rPr lang="en-US" dirty="0" err="1"/>
              <a:t>values.yaml</a:t>
            </a:r>
            <a:r>
              <a:rPr lang="en-US" dirty="0"/>
              <a:t>, templates/</a:t>
            </a:r>
          </a:p>
          <a:p>
            <a:r>
              <a:rPr lang="en-US" dirty="0"/>
              <a:t>Templatize Deployment, Service, PVC, etc.</a:t>
            </a:r>
          </a:p>
          <a:p>
            <a:r>
              <a:rPr lang="en-US" dirty="0"/>
              <a:t>Use helm install / helm upgrade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7C9D4-D41F-E177-A8F6-232B1D966F32}"/>
              </a:ext>
            </a:extLst>
          </p:cNvPr>
          <p:cNvSpPr txBox="1"/>
          <p:nvPr/>
        </p:nvSpPr>
        <p:spPr>
          <a:xfrm>
            <a:off x="2431025" y="694944"/>
            <a:ext cx="7696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CI/CD: GitHub Actions + </a:t>
            </a:r>
            <a:r>
              <a:rPr lang="en-US" sz="3200" b="1" dirty="0" err="1"/>
              <a:t>ArgoCD</a:t>
            </a:r>
            <a:r>
              <a:rPr lang="en-US" sz="3200" b="1" dirty="0"/>
              <a:t> + Helm</a:t>
            </a:r>
          </a:p>
        </p:txBody>
      </p:sp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411FF0-FC47-8C28-2646-5694BDC21D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47" y="228601"/>
            <a:ext cx="11282975" cy="6400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109A-0CCA-127C-BE2F-7A9511C4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 — Monitoring with Prometheus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4B80-1FF0-529D-42AE-2B285CFFD4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Architecture &amp; Components:</a:t>
            </a:r>
            <a:endParaRPr lang="en-US" dirty="0"/>
          </a:p>
          <a:p>
            <a:r>
              <a:rPr lang="en-US" dirty="0"/>
              <a:t>Prometheus server (scrapes metrics)</a:t>
            </a:r>
          </a:p>
          <a:p>
            <a:r>
              <a:rPr lang="en-US" dirty="0"/>
              <a:t>Exporters: node-exporter (infrastructure), </a:t>
            </a:r>
            <a:r>
              <a:rPr lang="en-US" dirty="0" err="1"/>
              <a:t>cAdvisor</a:t>
            </a:r>
            <a:r>
              <a:rPr lang="en-US" dirty="0"/>
              <a:t> (container / K8s metrics), custom Flask metrics endpoint</a:t>
            </a:r>
          </a:p>
          <a:p>
            <a:r>
              <a:rPr lang="en-US" dirty="0"/>
              <a:t>Prometheus configuration (</a:t>
            </a:r>
            <a:r>
              <a:rPr lang="en-US" dirty="0" err="1"/>
              <a:t>scrape_configs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9C66C-242A-9530-AEB5-1CBC04EB0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Metrics to collect:</a:t>
            </a:r>
            <a:endParaRPr lang="en-US" dirty="0"/>
          </a:p>
          <a:p>
            <a:r>
              <a:rPr lang="en-US" dirty="0"/>
              <a:t>CPU / memory / disk usage of nodes / pods</a:t>
            </a:r>
          </a:p>
          <a:p>
            <a:r>
              <a:rPr lang="en-US" dirty="0"/>
              <a:t>HTTP request rates, latency, error rates from Flask</a:t>
            </a:r>
          </a:p>
          <a:p>
            <a:r>
              <a:rPr lang="en-US" dirty="0"/>
              <a:t>DB metrics if possible (connections, query time)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CC02F-F551-6EB1-1C4A-81B0D97BD9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81F26-91CE-F111-ED6D-2B649BD28A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5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7A0C-B405-CC8D-7031-871A3441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 Dashboards &amp; 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F6F-2CFD-3B82-92D9-7EE5BCDBBE6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Grafana:</a:t>
            </a:r>
            <a:endParaRPr lang="en-US" dirty="0"/>
          </a:p>
          <a:p>
            <a:r>
              <a:rPr lang="en-US" dirty="0"/>
              <a:t>Dashboards: CPU / memory overview, per-pod metrics, request latency, DB metrics</a:t>
            </a:r>
          </a:p>
          <a:p>
            <a:r>
              <a:rPr lang="en-US" dirty="0"/>
              <a:t>Panels: line charts, gauges, bar charts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3F1B6-1C7E-E95F-36F6-DC08DEDD90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C327C-77FB-5593-2C19-C5335428C6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9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19664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3882" y="3330405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Neha Sanjay Kumbharde</a:t>
            </a:r>
          </a:p>
          <a:p>
            <a:r>
              <a:rPr lang="en-US" dirty="0"/>
              <a:t>nehakumbharde1999@gmail.com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170629"/>
          </a:xfrm>
        </p:spPr>
        <p:txBody>
          <a:bodyPr anchor="b">
            <a:normAutofit/>
          </a:bodyPr>
          <a:lstStyle/>
          <a:p>
            <a:r>
              <a:rPr lang="en-US" dirty="0"/>
              <a:t>Agenda / Roadmap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3CBC363-364E-2A76-266C-2601EDB7D72E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5285432" y="3158688"/>
            <a:ext cx="666577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1 (01/09/2025):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Docker install, build Docker image, launch two containers (app + DB)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2 (09/09/2025):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Create two VMs, set up Kubernetes cluster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3 (12/09/2025):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Deploy application in Kubernetes (Deployment + Service)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4 (15/09/2025):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Add persistence (PV/PVC), set up CI/CD (GitHub Actions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ArgoCD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+ Helm)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Day 5 (22/09/2025):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Monitoring with Prometheus + Grafana + Alerts, integrate with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825911"/>
            <a:ext cx="9052560" cy="5116152"/>
          </a:xfrm>
        </p:spPr>
        <p:txBody>
          <a:bodyPr/>
          <a:lstStyle/>
          <a:p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Day 1 — Docker Setup (Goals &amp; Architecture)</a:t>
            </a:r>
            <a:br>
              <a:rPr lang="en-US" sz="2000" b="1" dirty="0"/>
            </a:br>
            <a:r>
              <a:rPr lang="en-US" sz="2000" b="1" dirty="0"/>
              <a:t>Goals:</a:t>
            </a:r>
            <a:br>
              <a:rPr lang="en-US" sz="2000" dirty="0"/>
            </a:br>
            <a:r>
              <a:rPr lang="en-US" sz="2000" dirty="0"/>
              <a:t>Install Docker on Ubuntu/Debian</a:t>
            </a:r>
            <a:br>
              <a:rPr lang="en-US" sz="2000" dirty="0"/>
            </a:br>
            <a:r>
              <a:rPr lang="en-US" sz="2000" dirty="0"/>
              <a:t>Create a Docker image for the “</a:t>
            </a:r>
            <a:r>
              <a:rPr lang="en-US" sz="2000" dirty="0" err="1"/>
              <a:t>todo</a:t>
            </a:r>
            <a:r>
              <a:rPr lang="en-US" sz="2000" dirty="0"/>
              <a:t> app”</a:t>
            </a:r>
            <a:br>
              <a:rPr lang="en-US" sz="2000" dirty="0"/>
            </a:br>
            <a:r>
              <a:rPr lang="en-US" sz="2000" dirty="0"/>
              <a:t>Launch two containers:</a:t>
            </a:r>
            <a:br>
              <a:rPr lang="en-US" sz="2000" dirty="0"/>
            </a:br>
            <a:r>
              <a:rPr lang="en-US" sz="2000" dirty="0"/>
              <a:t> • a database container (e.g. PostgreSQL or MySQL)</a:t>
            </a:r>
            <a:br>
              <a:rPr lang="en-US" sz="2000" dirty="0"/>
            </a:br>
            <a:r>
              <a:rPr lang="en-US" sz="2000" dirty="0"/>
              <a:t> • the </a:t>
            </a:r>
            <a:r>
              <a:rPr lang="en-US" sz="2000" dirty="0" err="1"/>
              <a:t>todo</a:t>
            </a:r>
            <a:r>
              <a:rPr lang="en-US" sz="2000" dirty="0"/>
              <a:t> application container</a:t>
            </a:r>
            <a:br>
              <a:rPr lang="en-US" sz="2000" dirty="0"/>
            </a:br>
            <a:br>
              <a:rPr lang="en-US" sz="2000" dirty="0"/>
            </a:br>
            <a:br>
              <a:rPr lang="en-US" sz="2000" b="1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1371895"/>
          </a:xfrm>
          <a:noFill/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2526890"/>
            <a:ext cx="6419088" cy="3234813"/>
          </a:xfrm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solidFill>
            <a:schemeClr val="bg1">
              <a:lumMod val="95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2C36A-CD76-8E2E-3005-0E628D709C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9" y="658761"/>
            <a:ext cx="11156025" cy="55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Day 2 — Kubernetes Cluster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noFill/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 dirty="0"/>
              <a:t>Steps:</a:t>
            </a:r>
            <a:endParaRPr lang="en-US" dirty="0"/>
          </a:p>
          <a:p>
            <a:r>
              <a:rPr lang="en-US" dirty="0"/>
              <a:t>Provision two VMs (could be on local VM hypervisor or cloud)</a:t>
            </a:r>
          </a:p>
          <a:p>
            <a:r>
              <a:rPr lang="en-US" dirty="0"/>
              <a:t>Install </a:t>
            </a:r>
            <a:r>
              <a:rPr lang="en-US" dirty="0" err="1"/>
              <a:t>kubeadm</a:t>
            </a:r>
            <a:r>
              <a:rPr lang="en-US" dirty="0"/>
              <a:t>, </a:t>
            </a:r>
            <a:r>
              <a:rPr lang="en-US" dirty="0" err="1"/>
              <a:t>kubelet</a:t>
            </a:r>
            <a:r>
              <a:rPr lang="en-US" dirty="0"/>
              <a:t>, </a:t>
            </a:r>
            <a:r>
              <a:rPr lang="en-US" dirty="0" err="1"/>
              <a:t>kubectl</a:t>
            </a:r>
            <a:r>
              <a:rPr lang="en-US" dirty="0"/>
              <a:t> on both</a:t>
            </a:r>
          </a:p>
          <a:p>
            <a:r>
              <a:rPr lang="en-US" dirty="0"/>
              <a:t>Initialize control-plane on VM1: </a:t>
            </a:r>
            <a:r>
              <a:rPr lang="en-US" dirty="0" err="1"/>
              <a:t>kubeadm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...</a:t>
            </a:r>
          </a:p>
          <a:p>
            <a:r>
              <a:rPr lang="en-US" dirty="0"/>
              <a:t>Join VM2 as worker: </a:t>
            </a:r>
            <a:r>
              <a:rPr lang="en-US" dirty="0" err="1"/>
              <a:t>kubeadm</a:t>
            </a:r>
            <a:r>
              <a:rPr lang="en-US" dirty="0"/>
              <a:t> join ...</a:t>
            </a:r>
          </a:p>
          <a:p>
            <a:r>
              <a:rPr lang="en-US" dirty="0"/>
              <a:t>Install a CNI (e.g. Calico, Flannel) for pod networking</a:t>
            </a:r>
          </a:p>
          <a:p>
            <a:r>
              <a:rPr lang="en-US" dirty="0"/>
              <a:t>Confirm nodes are Ready: </a:t>
            </a:r>
            <a:r>
              <a:rPr lang="en-US" dirty="0" err="1"/>
              <a:t>kubectl</a:t>
            </a:r>
            <a:r>
              <a:rPr lang="en-US" dirty="0"/>
              <a:t> get nodes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Enhancing your presentation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471" y="2546563"/>
            <a:ext cx="6034264" cy="17715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C5FCBC-649F-67DA-93B0-BA199EA5E4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3" y="865239"/>
            <a:ext cx="10225382" cy="53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— Kubernetes Deployment &amp;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 </a:t>
            </a:r>
            <a:r>
              <a:rPr lang="en-US" b="1" dirty="0" err="1"/>
              <a:t>Ojectives</a:t>
            </a:r>
            <a:r>
              <a:rPr lang="en-US" b="1" dirty="0"/>
              <a:t>:</a:t>
            </a:r>
            <a:endParaRPr lang="en-US" dirty="0"/>
          </a:p>
          <a:p>
            <a:pPr lvl="0"/>
            <a:r>
              <a:rPr lang="en-US" dirty="0" err="1"/>
              <a:t>eploy</a:t>
            </a:r>
            <a:r>
              <a:rPr lang="en-US" dirty="0"/>
              <a:t> the Todo App and Database to Kubernetes.</a:t>
            </a:r>
          </a:p>
          <a:p>
            <a:pPr lvl="0"/>
            <a:r>
              <a:rPr lang="en-US" dirty="0"/>
              <a:t>Create Deployment and Service YAML files.</a:t>
            </a:r>
          </a:p>
          <a:p>
            <a:r>
              <a:rPr lang="en-US" b="1" dirty="0"/>
              <a:t>Tools Used:</a:t>
            </a:r>
            <a:endParaRPr lang="en-US" dirty="0"/>
          </a:p>
          <a:p>
            <a:pPr lvl="0"/>
            <a:r>
              <a:rPr lang="en-US" dirty="0"/>
              <a:t>Kubernetes YAML files (Deployment, Service)</a:t>
            </a:r>
          </a:p>
          <a:p>
            <a:pPr lvl="0"/>
            <a:r>
              <a:rPr lang="en-US" dirty="0" err="1"/>
              <a:t>kubectl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DA420A-E0A2-C6A9-4288-B2ADCF3927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Tasks and Implementation:</a:t>
            </a:r>
            <a:endParaRPr lang="en-US" sz="2800" dirty="0"/>
          </a:p>
          <a:p>
            <a:pPr lvl="0"/>
            <a:r>
              <a:rPr lang="en-US" b="1" dirty="0"/>
              <a:t>Created Deployments:</a:t>
            </a:r>
            <a:endParaRPr lang="en-US" sz="2800" dirty="0"/>
          </a:p>
          <a:p>
            <a:pPr lvl="1"/>
            <a:r>
              <a:rPr lang="en-US" dirty="0" err="1"/>
              <a:t>todoapp-deployment.yaml</a:t>
            </a:r>
            <a:r>
              <a:rPr lang="en-US" dirty="0"/>
              <a:t>: </a:t>
            </a:r>
            <a:endParaRPr lang="en-US" sz="2800" dirty="0"/>
          </a:p>
          <a:p>
            <a:pPr lvl="1"/>
            <a:r>
              <a:rPr lang="en-US" dirty="0" err="1"/>
              <a:t>db-deployment.yaml</a:t>
            </a:r>
            <a:r>
              <a:rPr lang="en-US" dirty="0"/>
              <a:t>: For PostgreSQL or SQLite depending on your app.</a:t>
            </a:r>
            <a:endParaRPr lang="en-US" sz="2800" dirty="0"/>
          </a:p>
          <a:p>
            <a:pPr lvl="0"/>
            <a:endParaRPr lang="en-US" b="1" dirty="0"/>
          </a:p>
          <a:p>
            <a:pPr lvl="0"/>
            <a:r>
              <a:rPr lang="en-US" b="1" dirty="0"/>
              <a:t>Applied Configs: </a:t>
            </a:r>
            <a:endParaRPr lang="en-US" sz="2800" dirty="0"/>
          </a:p>
          <a:p>
            <a:r>
              <a:rPr lang="en-US" i="1" dirty="0" err="1"/>
              <a:t>kubectl</a:t>
            </a:r>
            <a:r>
              <a:rPr lang="en-US" i="1" dirty="0"/>
              <a:t> apply -f </a:t>
            </a:r>
            <a:r>
              <a:rPr lang="en-US" i="1" dirty="0" err="1"/>
              <a:t>todoapp-deployment.yaml</a:t>
            </a:r>
            <a:endParaRPr lang="en-US" sz="2800" dirty="0"/>
          </a:p>
          <a:p>
            <a:r>
              <a:rPr lang="en-US" i="1" dirty="0" err="1"/>
              <a:t>Kubectl</a:t>
            </a:r>
            <a:r>
              <a:rPr lang="en-US" i="1" dirty="0"/>
              <a:t> apply -f </a:t>
            </a:r>
            <a:r>
              <a:rPr lang="en-US" i="1" dirty="0" err="1"/>
              <a:t>db-deployment.yaml</a:t>
            </a:r>
            <a:endParaRPr lang="en-US" sz="2800" dirty="0"/>
          </a:p>
          <a:p>
            <a:r>
              <a:rPr lang="en-US" i="1" dirty="0" err="1"/>
              <a:t>Kubectl</a:t>
            </a:r>
            <a:r>
              <a:rPr lang="en-US" i="1" dirty="0"/>
              <a:t> apply -f </a:t>
            </a:r>
            <a:r>
              <a:rPr lang="en-US" i="1" dirty="0" err="1"/>
              <a:t>todoapp-service.yam</a:t>
            </a:r>
            <a:endParaRPr lang="en-US" sz="2800" dirty="0"/>
          </a:p>
          <a:p>
            <a:r>
              <a:rPr lang="en-US" b="1" dirty="0"/>
              <a:t> </a:t>
            </a:r>
            <a:endParaRPr lang="en-US" sz="2800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935F4C-D762-9ACB-7758-B3148438B29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7" y="313688"/>
            <a:ext cx="11083541" cy="623062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flipV="1">
            <a:off x="932688" y="6181344"/>
            <a:ext cx="5276088" cy="19695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— Persistent Volumes &amp; PVCs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" r="45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/>
              <a:t>Concepts:</a:t>
            </a:r>
          </a:p>
          <a:p>
            <a:r>
              <a:rPr lang="en-US" b="1" dirty="0"/>
              <a:t>PV (Persistent Volume):</a:t>
            </a:r>
            <a:r>
              <a:rPr lang="en-US" dirty="0"/>
              <a:t> Cluster resource — storage abstraction.</a:t>
            </a:r>
          </a:p>
          <a:p>
            <a:r>
              <a:rPr lang="en-US" b="1" dirty="0"/>
              <a:t>PVC (Persistent Volume Claim):</a:t>
            </a:r>
            <a:r>
              <a:rPr lang="en-US" dirty="0"/>
              <a:t> A request by a pod for storage.</a:t>
            </a:r>
          </a:p>
          <a:p>
            <a:r>
              <a:rPr lang="en-US" dirty="0" err="1"/>
              <a:t>StorageClass</a:t>
            </a:r>
            <a:r>
              <a:rPr lang="en-US" dirty="0"/>
              <a:t>: defines dynamic provisioning.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</TotalTime>
  <Words>645</Words>
  <Application>Microsoft Office PowerPoint</Application>
  <PresentationFormat>Widescreen</PresentationFormat>
  <Paragraphs>89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Organic</vt:lpstr>
      <vt:lpstr>   Project Title: CI/CD - DevOps Duration: 01/09/2025 –  30/09/2025               Organization: Sunbeam Institute Of Information Technology</vt:lpstr>
      <vt:lpstr>Agenda / Roadmap</vt:lpstr>
      <vt:lpstr>    Day 1 — Docker Setup (Goals &amp; Architecture) Goals: Install Docker on Ubuntu/Debian Create a Docker image for the “todo app” Launch two containers:  • a database container (e.g. PostgreSQL or MySQL)  • the todo application container     </vt:lpstr>
      <vt:lpstr>PowerPoint Presentation</vt:lpstr>
      <vt:lpstr>Day 2 — Kubernetes Cluster Setup</vt:lpstr>
      <vt:lpstr>Selecting visual aids</vt:lpstr>
      <vt:lpstr>Day 3 — Kubernetes Deployment &amp; Service</vt:lpstr>
      <vt:lpstr>Navigating Q&amp;A sessions</vt:lpstr>
      <vt:lpstr>Day 4 — Persistent Volumes &amp; PVCs</vt:lpstr>
      <vt:lpstr>PowerPoint Presentation</vt:lpstr>
      <vt:lpstr>PowerPoint Presentation</vt:lpstr>
      <vt:lpstr>Day 5 — Monitoring with Prometheus</vt:lpstr>
      <vt:lpstr>Grafana Dashboards &amp; Alerts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Kumbharde</dc:creator>
  <cp:lastModifiedBy>Neha Kumbharde</cp:lastModifiedBy>
  <cp:revision>3</cp:revision>
  <dcterms:created xsi:type="dcterms:W3CDTF">2025-09-30T04:16:58Z</dcterms:created>
  <dcterms:modified xsi:type="dcterms:W3CDTF">2025-09-30T06:23:08Z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